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12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Een tekst die bol staat</a:t>
            </a:r>
            <a:r>
              <a:rPr lang="nl-NL" baseline="0" dirty="0" smtClean="0"/>
              <a:t> van de citaten nodigt niet uit tot lezen. </a:t>
            </a:r>
          </a:p>
          <a:p>
            <a:r>
              <a:rPr lang="nl-NL" baseline="0" dirty="0" smtClean="0"/>
              <a:t>Niet goed voor de structuur van de tekst</a:t>
            </a:r>
          </a:p>
          <a:p>
            <a:r>
              <a:rPr lang="nl-NL" baseline="0" dirty="0" smtClean="0"/>
              <a:t>Gebruik het niet om belangrijke nieuwe informatie te geven.</a:t>
            </a:r>
          </a:p>
          <a:p>
            <a:r>
              <a:rPr lang="nl-NL" baseline="0" dirty="0" smtClean="0"/>
              <a:t>Gebruik het wel om iets te verhelderen of te illustreren</a:t>
            </a:r>
          </a:p>
          <a:p>
            <a:r>
              <a:rPr lang="nl-NL" baseline="0" dirty="0" smtClean="0"/>
              <a:t>Wel wanneer de exacte formulering van belang is zoals bij een wet. </a:t>
            </a:r>
          </a:p>
          <a:p>
            <a:r>
              <a:rPr lang="nl-NL" baseline="0" dirty="0" smtClean="0"/>
              <a:t>De oorspronkelijke formulering zo perfect is dat je het beter niet kunt veranderen. </a:t>
            </a:r>
          </a:p>
          <a:p>
            <a:r>
              <a:rPr lang="nl-NL" baseline="0" dirty="0" smtClean="0"/>
              <a:t>Het citaat nodig is als bewijsmateriaal of onderbouwing van een argument.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917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9749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br.nl/category/apa-stij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Het verwerken van bronnen</a:t>
            </a: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Citeren en parafraseren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deze les leer je:</a:t>
            </a:r>
          </a:p>
          <a:p>
            <a:r>
              <a:rPr lang="nl-NL" dirty="0" smtClean="0"/>
              <a:t>Wanneer je een citaat gebruikt.</a:t>
            </a:r>
          </a:p>
          <a:p>
            <a:r>
              <a:rPr lang="nl-NL" dirty="0" smtClean="0"/>
              <a:t>Hoe je informatie uit een bron kunt selecteren.</a:t>
            </a:r>
          </a:p>
          <a:p>
            <a:r>
              <a:rPr lang="nl-NL" dirty="0" smtClean="0"/>
              <a:t>Hoe je kunt parafraseren.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Citeren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725" y="1985169"/>
            <a:ext cx="5486400" cy="3352800"/>
          </a:xfrm>
        </p:spPr>
      </p:pic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Informatie in bronnen selecteren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7983050" cy="4835801"/>
          </a:xfrm>
        </p:spPr>
      </p:pic>
    </p:spTree>
    <p:extLst>
      <p:ext uri="{BB962C8B-B14F-4D97-AF65-F5344CB8AC3E}">
        <p14:creationId xmlns:p14="http://schemas.microsoft.com/office/powerpoint/2010/main" val="15390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Informatie in bronnen selecteren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1</a:t>
            </a:r>
            <a:r>
              <a:rPr lang="nl-NL" dirty="0"/>
              <a:t> Geef elke deelvraag een kleur.</a:t>
            </a:r>
            <a:br>
              <a:rPr lang="nl-NL" dirty="0"/>
            </a:br>
            <a:r>
              <a:rPr lang="nl-NL" b="1" dirty="0"/>
              <a:t>2 </a:t>
            </a:r>
            <a:r>
              <a:rPr lang="nl-NL" dirty="0"/>
              <a:t>Markeer met deze kleuren in de bronteksten per deelonderwerp de informatie die je erover leest.</a:t>
            </a:r>
          </a:p>
        </p:txBody>
      </p:sp>
    </p:spTree>
    <p:extLst>
      <p:ext uri="{BB962C8B-B14F-4D97-AF65-F5344CB8AC3E}">
        <p14:creationId xmlns:p14="http://schemas.microsoft.com/office/powerpoint/2010/main" val="3228739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Parafraseren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Doel: kerngedachte zelf formuleren van een stuk tekst</a:t>
            </a:r>
          </a:p>
          <a:p>
            <a:r>
              <a:rPr lang="nl-NL" dirty="0" smtClean="0"/>
              <a:t>Zorg ervoor dat het geparafraseerde stuk zowel in stijl en inhoudelijk goed aansluit bij de rest van de tekst.</a:t>
            </a:r>
          </a:p>
          <a:p>
            <a:r>
              <a:rPr lang="nl-NL" dirty="0"/>
              <a:t>De tekst is in andere woorden </a:t>
            </a:r>
            <a:r>
              <a:rPr lang="nl-NL" dirty="0" smtClean="0"/>
              <a:t>uitgedrukt.</a:t>
            </a:r>
            <a:endParaRPr lang="nl-NL" dirty="0"/>
          </a:p>
          <a:p>
            <a:r>
              <a:rPr lang="nl-NL" dirty="0"/>
              <a:t>De betekenis van de tekst is niet </a:t>
            </a:r>
            <a:r>
              <a:rPr lang="nl-NL" dirty="0" smtClean="0"/>
              <a:t>veranderd.</a:t>
            </a:r>
            <a:endParaRPr lang="nl-NL" dirty="0"/>
          </a:p>
          <a:p>
            <a:r>
              <a:rPr lang="nl-NL" dirty="0"/>
              <a:t>De </a:t>
            </a:r>
            <a:r>
              <a:rPr lang="nl-NL" dirty="0">
                <a:hlinkClick r:id="rId2"/>
              </a:rPr>
              <a:t>bron</a:t>
            </a:r>
            <a:r>
              <a:rPr lang="nl-NL" dirty="0"/>
              <a:t> is correct vermeld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488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Stappenplan parafraseren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34657"/>
              </p:ext>
            </p:extLst>
          </p:nvPr>
        </p:nvGraphicFramePr>
        <p:xfrm>
          <a:off x="2051050" y="1497279"/>
          <a:ext cx="6635750" cy="4298947"/>
        </p:xfrm>
        <a:graphic>
          <a:graphicData uri="http://schemas.openxmlformats.org/drawingml/2006/table">
            <a:tbl>
              <a:tblPr/>
              <a:tblGrid>
                <a:gridCol w="3317875">
                  <a:extLst>
                    <a:ext uri="{9D8B030D-6E8A-4147-A177-3AD203B41FA5}">
                      <a16:colId xmlns:a16="http://schemas.microsoft.com/office/drawing/2014/main" val="1040659637"/>
                    </a:ext>
                  </a:extLst>
                </a:gridCol>
                <a:gridCol w="3317875">
                  <a:extLst>
                    <a:ext uri="{9D8B030D-6E8A-4147-A177-3AD203B41FA5}">
                      <a16:colId xmlns:a16="http://schemas.microsoft.com/office/drawing/2014/main" val="4249552051"/>
                    </a:ext>
                  </a:extLst>
                </a:gridCol>
              </a:tblGrid>
              <a:tr h="516114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1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 dirty="0">
                          <a:effectLst/>
                        </a:rPr>
                        <a:t>Lees de </a:t>
                      </a:r>
                      <a:r>
                        <a:rPr lang="nl-NL" sz="1500" dirty="0" smtClean="0">
                          <a:effectLst/>
                        </a:rPr>
                        <a:t>tekst </a:t>
                      </a:r>
                      <a:r>
                        <a:rPr lang="nl-NL" sz="1500" dirty="0">
                          <a:effectLst/>
                        </a:rPr>
                        <a:t>meerdere malen, zodat je deze volledig begrijpt.</a:t>
                      </a: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351443"/>
                  </a:ext>
                </a:extLst>
              </a:tr>
              <a:tr h="294922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2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>
                          <a:effectLst/>
                        </a:rPr>
                        <a:t>Noteer de belangrijkste begrippen.</a:t>
                      </a: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105062"/>
                  </a:ext>
                </a:extLst>
              </a:tr>
              <a:tr h="737306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3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>
                          <a:effectLst/>
                        </a:rPr>
                        <a:t>Schrijf jouw versie van de tekst zonder naar het origineel te kijken (zie de tips hieronder als je in deze stap vastloopt).</a:t>
                      </a: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646708"/>
                  </a:ext>
                </a:extLst>
              </a:tr>
              <a:tr h="958497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4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>
                          <a:effectLst/>
                        </a:rPr>
                        <a:t>Vergelijk je eigen versie van de tekst met de oorspronkelijke versie. Let daarbij op gedeeltes die nog te veel in dezelfde woorden staan.</a:t>
                      </a: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055885"/>
                  </a:ext>
                </a:extLst>
              </a:tr>
              <a:tr h="737306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5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 dirty="0">
                          <a:effectLst/>
                        </a:rPr>
                        <a:t>Maak kleine aanpassingen </a:t>
                      </a:r>
                      <a:r>
                        <a:rPr lang="nl-NL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waar dat nodig is</a:t>
                      </a:r>
                      <a:r>
                        <a:rPr lang="nl-NL" sz="15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nl-NL" sz="1500" dirty="0">
                          <a:effectLst/>
                        </a:rPr>
                        <a:t> Soms lukt het niet om alle zinnen te wijzigen.</a:t>
                      </a: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471555"/>
                  </a:ext>
                </a:extLst>
              </a:tr>
              <a:tr h="958497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6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 dirty="0">
                          <a:effectLst/>
                        </a:rPr>
                        <a:t>Noteer de bron waar je de </a:t>
                      </a:r>
                      <a:r>
                        <a:rPr lang="nl-NL" sz="1500" dirty="0" smtClean="0">
                          <a:effectLst/>
                        </a:rPr>
                        <a:t>info vandaan hebt.</a:t>
                      </a:r>
                      <a:r>
                        <a:rPr lang="nl-NL" sz="1500" baseline="0" dirty="0" smtClean="0">
                          <a:effectLst/>
                        </a:rPr>
                        <a:t> (APA)</a:t>
                      </a:r>
                      <a:endParaRPr lang="nl-NL" sz="1500" dirty="0">
                        <a:effectLst/>
                      </a:endParaRP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576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91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om te parafraseren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Verander de volgorde van informatie</a:t>
            </a:r>
          </a:p>
          <a:p>
            <a:r>
              <a:rPr lang="nl-NL" dirty="0" smtClean="0"/>
              <a:t>Gebruik synoniemen (synoniemen.net)</a:t>
            </a:r>
          </a:p>
          <a:p>
            <a:r>
              <a:rPr lang="nl-NL" dirty="0" smtClean="0"/>
              <a:t>Verander de zinsstructuur: passief </a:t>
            </a:r>
            <a:r>
              <a:rPr lang="nl-NL" dirty="0" smtClean="0">
                <a:sym typeface="Wingdings" panose="05000000000000000000" pitchFamily="2" charset="2"/>
              </a:rPr>
              <a:t> actief.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Verspreid info in één zin over meerdere zinnen.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08109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BA218D-B61D-4B37-94E3-4E853AC66583}">
  <ds:schemaRefs>
    <ds:schemaRef ds:uri="http://schemas.microsoft.com/office/2006/documentManagement/types"/>
    <ds:schemaRef ds:uri="http://schemas.microsoft.com/office/2006/metadata/properties"/>
    <ds:schemaRef ds:uri="9332b1e5-03ec-4bd9-988a-b56970a22ef6"/>
    <ds:schemaRef ds:uri="5cdedd98-05a6-4844-a2be-4403c98339c5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710D525-86CF-4181-A372-F0CF8F02DD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C8BBE6-ED24-488C-BE7E-F52C337AFF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350</Words>
  <Application>Microsoft Office PowerPoint</Application>
  <PresentationFormat>Diavoorstelling (4:3)</PresentationFormat>
  <Paragraphs>44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PowerPoint-presentatie</vt:lpstr>
      <vt:lpstr>Inhoud</vt:lpstr>
      <vt:lpstr>Citeren</vt:lpstr>
      <vt:lpstr>Informatie in bronnen selecteren</vt:lpstr>
      <vt:lpstr>Informatie in bronnen selecteren</vt:lpstr>
      <vt:lpstr>Parafraseren</vt:lpstr>
      <vt:lpstr>Stappenplan parafraseren</vt:lpstr>
      <vt:lpstr>Tips om te parafraseren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22</cp:revision>
  <dcterms:created xsi:type="dcterms:W3CDTF">2013-11-15T15:05:42Z</dcterms:created>
  <dcterms:modified xsi:type="dcterms:W3CDTF">2020-09-21T09:29:35Z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